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0"/>
  </p:notesMasterIdLst>
  <p:sldIdLst>
    <p:sldId id="272" r:id="rId3"/>
    <p:sldId id="285" r:id="rId4"/>
    <p:sldId id="274" r:id="rId5"/>
    <p:sldId id="308" r:id="rId6"/>
    <p:sldId id="314" r:id="rId7"/>
    <p:sldId id="317" r:id="rId8"/>
    <p:sldId id="318" r:id="rId9"/>
    <p:sldId id="320" r:id="rId10"/>
    <p:sldId id="287" r:id="rId11"/>
    <p:sldId id="319" r:id="rId12"/>
    <p:sldId id="288" r:id="rId13"/>
    <p:sldId id="309" r:id="rId14"/>
    <p:sldId id="310" r:id="rId15"/>
    <p:sldId id="311" r:id="rId16"/>
    <p:sldId id="312" r:id="rId17"/>
    <p:sldId id="313" r:id="rId18"/>
    <p:sldId id="28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>
      <p:cViewPr varScale="1">
        <p:scale>
          <a:sx n="88" d="100"/>
          <a:sy n="88" d="100"/>
        </p:scale>
        <p:origin x="120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7B4C3-B0F5-4471-B53B-2765101FA70D}" type="datetimeFigureOut">
              <a:rPr lang="lt-LT" smtClean="0"/>
              <a:t>2016-02-09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03034-9787-40B9-8CAA-EC49BBBC382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8042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3034-9787-40B9-8CAA-EC49BBBC3829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0052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3034-9787-40B9-8CAA-EC49BBBC3829}" type="slidenum">
              <a:rPr lang="lt-LT" smtClean="0"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2106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5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98CA6-67DB-4B67-A546-52B37C5BFDF9}" type="datetimeFigureOut">
              <a:rPr lang="en-US" smtClean="0"/>
              <a:pPr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1A71D-A282-4E74-A3AB-52663BE9F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14550-6D6F-4C02-B2DB-DF902E74DDC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75081-8401-4924-B006-808206ADDFB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0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eecproject.eu/index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Kelrodziai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2708921"/>
            <a:ext cx="4834880" cy="230425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lt-LT" sz="6600" dirty="0" err="1" smtClean="0">
                <a:solidFill>
                  <a:schemeClr val="bg1"/>
                </a:solidFill>
                <a:effectLst/>
              </a:rPr>
              <a:t>Inoklaster</a:t>
            </a:r>
            <a:r>
              <a:rPr lang="lt-LT" sz="6600" dirty="0" smtClean="0">
                <a:solidFill>
                  <a:schemeClr val="bg1"/>
                </a:solidFill>
                <a:effectLst/>
              </a:rPr>
              <a:t> LT įgyvendinimas</a:t>
            </a:r>
            <a:endParaRPr lang="lt-LT" sz="8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8344" y="634997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201</a:t>
            </a:r>
            <a:r>
              <a:rPr lang="lt-LT" b="1" dirty="0">
                <a:solidFill>
                  <a:prstClr val="white"/>
                </a:solidFill>
              </a:rPr>
              <a:t>4</a:t>
            </a:r>
            <a:r>
              <a:rPr lang="de-DE" b="1" dirty="0" smtClean="0">
                <a:solidFill>
                  <a:prstClr val="white"/>
                </a:solidFill>
              </a:rPr>
              <a:t>-</a:t>
            </a:r>
            <a:r>
              <a:rPr lang="lt-LT" b="1" dirty="0" smtClean="0">
                <a:solidFill>
                  <a:prstClr val="white"/>
                </a:solidFill>
              </a:rPr>
              <a:t>09</a:t>
            </a:r>
            <a:r>
              <a:rPr lang="de-DE" b="1" dirty="0" smtClean="0">
                <a:solidFill>
                  <a:prstClr val="white"/>
                </a:solidFill>
              </a:rPr>
              <a:t>-</a:t>
            </a:r>
            <a:r>
              <a:rPr lang="lt-LT" b="1" dirty="0" smtClean="0">
                <a:solidFill>
                  <a:prstClr val="white"/>
                </a:solidFill>
              </a:rPr>
              <a:t>18</a:t>
            </a:r>
            <a:endParaRPr lang="de-DE" b="1" dirty="0" smtClean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6349970"/>
            <a:ext cx="2678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ITA </a:t>
            </a:r>
            <a:r>
              <a:rPr lang="en-US" b="1" dirty="0" err="1" smtClean="0">
                <a:solidFill>
                  <a:prstClr val="white"/>
                </a:solidFill>
              </a:rPr>
              <a:t>akcinink</a:t>
            </a:r>
            <a:r>
              <a:rPr lang="lt-LT" b="1" dirty="0" smtClean="0">
                <a:solidFill>
                  <a:prstClr val="white"/>
                </a:solidFill>
              </a:rPr>
              <a:t>ų susirinkimas</a:t>
            </a:r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580926"/>
          </a:xfrm>
        </p:spPr>
        <p:txBody>
          <a:bodyPr>
            <a:noAutofit/>
          </a:bodyPr>
          <a:lstStyle/>
          <a:p>
            <a:r>
              <a:rPr lang="lt-LT" sz="5400" dirty="0" smtClean="0"/>
              <a:t>Už </a:t>
            </a:r>
            <a:r>
              <a:rPr lang="lt-LT" sz="5400" dirty="0" err="1" smtClean="0"/>
              <a:t>InoklasterLT</a:t>
            </a:r>
            <a:r>
              <a:rPr lang="lt-LT" sz="5400" dirty="0" smtClean="0"/>
              <a:t> projekto ribų</a:t>
            </a:r>
            <a:endParaRPr lang="lt-LT" sz="5400" dirty="0"/>
          </a:p>
        </p:txBody>
      </p:sp>
    </p:spTree>
    <p:extLst>
      <p:ext uri="{BB962C8B-B14F-4D97-AF65-F5344CB8AC3E}">
        <p14:creationId xmlns:p14="http://schemas.microsoft.com/office/powerpoint/2010/main" val="33180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Mokymai klasterio nariams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4000" dirty="0" smtClean="0"/>
              <a:t>Strateginis planavimas ir valdymas</a:t>
            </a:r>
          </a:p>
          <a:p>
            <a:r>
              <a:rPr lang="lt-LT" sz="4000" dirty="0" smtClean="0"/>
              <a:t>Projektų valdymas</a:t>
            </a:r>
          </a:p>
          <a:p>
            <a:r>
              <a:rPr lang="lt-LT" sz="4000" dirty="0" smtClean="0"/>
              <a:t>Pokyčių valdymas pagal </a:t>
            </a:r>
            <a:r>
              <a:rPr lang="lt-LT" sz="4000" dirty="0" err="1" smtClean="0"/>
              <a:t>Adizes</a:t>
            </a:r>
            <a:endParaRPr lang="lt-LT" sz="4000" dirty="0" smtClean="0"/>
          </a:p>
          <a:p>
            <a:r>
              <a:rPr lang="lt-LT" sz="4000" dirty="0" smtClean="0"/>
              <a:t>Efektyvios derybos</a:t>
            </a:r>
          </a:p>
          <a:p>
            <a:r>
              <a:rPr lang="lt-LT" sz="4000" dirty="0" smtClean="0"/>
              <a:t>Produktų inovacijų kūrimas</a:t>
            </a:r>
            <a:endParaRPr lang="lt-LT" sz="4000" dirty="0"/>
          </a:p>
        </p:txBody>
      </p:sp>
    </p:spTree>
    <p:extLst>
      <p:ext uri="{BB962C8B-B14F-4D97-AF65-F5344CB8AC3E}">
        <p14:creationId xmlns:p14="http://schemas.microsoft.com/office/powerpoint/2010/main" val="7646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23528" y="332656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Konferencija</a:t>
            </a:r>
            <a:r>
              <a:rPr lang="en-US" sz="2800" dirty="0" smtClean="0"/>
              <a:t> 2012.05.17d. Crown Plaza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“</a:t>
            </a:r>
            <a:r>
              <a:rPr lang="en-US" sz="2800" dirty="0" err="1" smtClean="0"/>
              <a:t>Išmanusis</a:t>
            </a:r>
            <a:r>
              <a:rPr lang="en-US" sz="2800" dirty="0" smtClean="0"/>
              <a:t> </a:t>
            </a:r>
            <a:r>
              <a:rPr lang="en-US" sz="2800" dirty="0" err="1"/>
              <a:t>tinklas</a:t>
            </a:r>
            <a:r>
              <a:rPr lang="en-US" sz="2800" dirty="0"/>
              <a:t> </a:t>
            </a:r>
            <a:r>
              <a:rPr lang="en-US" sz="2800" dirty="0" err="1"/>
              <a:t>Lietuvoje</a:t>
            </a:r>
            <a:r>
              <a:rPr lang="en-US" sz="2800" dirty="0"/>
              <a:t>: </a:t>
            </a:r>
            <a:endParaRPr lang="en-US" sz="2800" dirty="0" smtClean="0"/>
          </a:p>
          <a:p>
            <a:r>
              <a:rPr lang="en-US" sz="2800" dirty="0" err="1" smtClean="0"/>
              <a:t>nauda</a:t>
            </a:r>
            <a:r>
              <a:rPr lang="en-US" sz="2800" dirty="0" smtClean="0"/>
              <a:t> </a:t>
            </a:r>
            <a:r>
              <a:rPr lang="en-US" sz="2800" dirty="0" err="1"/>
              <a:t>verslui</a:t>
            </a:r>
            <a:r>
              <a:rPr lang="en-US" sz="2800" dirty="0"/>
              <a:t>, </a:t>
            </a:r>
            <a:r>
              <a:rPr lang="en-US" sz="2800" dirty="0" err="1"/>
              <a:t>valstybei</a:t>
            </a:r>
            <a:r>
              <a:rPr lang="en-US" sz="2800" dirty="0"/>
              <a:t> </a:t>
            </a:r>
            <a:r>
              <a:rPr lang="en-US" sz="2800" dirty="0" err="1"/>
              <a:t>ir</a:t>
            </a:r>
            <a:r>
              <a:rPr lang="en-US" sz="2800" dirty="0"/>
              <a:t> </a:t>
            </a:r>
            <a:r>
              <a:rPr lang="en-US" sz="2800" dirty="0" err="1" smtClean="0"/>
              <a:t>visuomenei</a:t>
            </a:r>
            <a:r>
              <a:rPr lang="en-US" sz="2800" dirty="0" smtClean="0"/>
              <a:t>”</a:t>
            </a:r>
            <a:endParaRPr lang="lt-LT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0" y="1412776"/>
            <a:ext cx="8418512" cy="5335588"/>
          </a:xfrm>
        </p:spPr>
      </p:pic>
    </p:spTree>
    <p:extLst>
      <p:ext uri="{BB962C8B-B14F-4D97-AF65-F5344CB8AC3E}">
        <p14:creationId xmlns:p14="http://schemas.microsoft.com/office/powerpoint/2010/main" val="40329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1" y="1412776"/>
            <a:ext cx="7702550" cy="5184775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3528" y="332656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Konferencija</a:t>
            </a:r>
            <a:r>
              <a:rPr lang="en-US" sz="2800" dirty="0" smtClean="0"/>
              <a:t> 2012.05.17d. Crown Plaza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“</a:t>
            </a:r>
            <a:r>
              <a:rPr lang="en-US" sz="2800" dirty="0" err="1" smtClean="0"/>
              <a:t>Išmanusis</a:t>
            </a:r>
            <a:r>
              <a:rPr lang="en-US" sz="2800" dirty="0" smtClean="0"/>
              <a:t> </a:t>
            </a:r>
            <a:r>
              <a:rPr lang="en-US" sz="2800" dirty="0" err="1"/>
              <a:t>tinklas</a:t>
            </a:r>
            <a:r>
              <a:rPr lang="en-US" sz="2800" dirty="0"/>
              <a:t> </a:t>
            </a:r>
            <a:r>
              <a:rPr lang="en-US" sz="2800" dirty="0" err="1"/>
              <a:t>Lietuvoje</a:t>
            </a:r>
            <a:r>
              <a:rPr lang="en-US" sz="2800" dirty="0"/>
              <a:t>: </a:t>
            </a:r>
            <a:endParaRPr lang="en-US" sz="2800" dirty="0" smtClean="0"/>
          </a:p>
          <a:p>
            <a:r>
              <a:rPr lang="en-US" sz="2800" dirty="0" err="1" smtClean="0"/>
              <a:t>nauda</a:t>
            </a:r>
            <a:r>
              <a:rPr lang="en-US" sz="2800" dirty="0" smtClean="0"/>
              <a:t> </a:t>
            </a:r>
            <a:r>
              <a:rPr lang="en-US" sz="2800" dirty="0" err="1"/>
              <a:t>verslui</a:t>
            </a:r>
            <a:r>
              <a:rPr lang="en-US" sz="2800" dirty="0"/>
              <a:t>, </a:t>
            </a:r>
            <a:r>
              <a:rPr lang="en-US" sz="2800" dirty="0" err="1"/>
              <a:t>valstybei</a:t>
            </a:r>
            <a:r>
              <a:rPr lang="en-US" sz="2800" dirty="0"/>
              <a:t> </a:t>
            </a:r>
            <a:r>
              <a:rPr lang="en-US" sz="2800" dirty="0" err="1"/>
              <a:t>ir</a:t>
            </a:r>
            <a:r>
              <a:rPr lang="en-US" sz="2800" dirty="0"/>
              <a:t> </a:t>
            </a:r>
            <a:r>
              <a:rPr lang="en-US" sz="2800" dirty="0" err="1" smtClean="0"/>
              <a:t>visuomenei</a:t>
            </a:r>
            <a:r>
              <a:rPr lang="en-US" sz="2800" dirty="0" smtClean="0"/>
              <a:t>”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0443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23528" y="332656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Konferencija</a:t>
            </a:r>
            <a:r>
              <a:rPr lang="en-US" sz="2800" dirty="0" smtClean="0"/>
              <a:t> 2012.05.17d. Crown Plaza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“</a:t>
            </a:r>
            <a:r>
              <a:rPr lang="en-US" sz="2800" dirty="0" err="1" smtClean="0"/>
              <a:t>Išmanusis</a:t>
            </a:r>
            <a:r>
              <a:rPr lang="en-US" sz="2800" dirty="0" smtClean="0"/>
              <a:t> </a:t>
            </a:r>
            <a:r>
              <a:rPr lang="en-US" sz="2800" dirty="0" err="1"/>
              <a:t>tinklas</a:t>
            </a:r>
            <a:r>
              <a:rPr lang="en-US" sz="2800" dirty="0"/>
              <a:t> </a:t>
            </a:r>
            <a:r>
              <a:rPr lang="en-US" sz="2800" dirty="0" err="1"/>
              <a:t>Lietuvoje</a:t>
            </a:r>
            <a:r>
              <a:rPr lang="en-US" sz="2800" dirty="0"/>
              <a:t>: </a:t>
            </a:r>
            <a:endParaRPr lang="en-US" sz="2800" dirty="0" smtClean="0"/>
          </a:p>
          <a:p>
            <a:r>
              <a:rPr lang="en-US" sz="2800" dirty="0" err="1" smtClean="0"/>
              <a:t>nauda</a:t>
            </a:r>
            <a:r>
              <a:rPr lang="en-US" sz="2800" dirty="0" smtClean="0"/>
              <a:t> </a:t>
            </a:r>
            <a:r>
              <a:rPr lang="en-US" sz="2800" dirty="0" err="1"/>
              <a:t>verslui</a:t>
            </a:r>
            <a:r>
              <a:rPr lang="en-US" sz="2800" dirty="0"/>
              <a:t>, </a:t>
            </a:r>
            <a:r>
              <a:rPr lang="en-US" sz="2800" dirty="0" err="1"/>
              <a:t>valstybei</a:t>
            </a:r>
            <a:r>
              <a:rPr lang="en-US" sz="2800" dirty="0"/>
              <a:t> </a:t>
            </a:r>
            <a:r>
              <a:rPr lang="en-US" sz="2800" dirty="0" err="1"/>
              <a:t>ir</a:t>
            </a:r>
            <a:r>
              <a:rPr lang="en-US" sz="2800" dirty="0"/>
              <a:t> </a:t>
            </a:r>
            <a:r>
              <a:rPr lang="en-US" sz="2800" dirty="0" err="1" smtClean="0"/>
              <a:t>visuomenei</a:t>
            </a:r>
            <a:r>
              <a:rPr lang="en-US" sz="2800" dirty="0" smtClean="0"/>
              <a:t>”</a:t>
            </a:r>
            <a:endParaRPr lang="lt-LT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6" y="1484784"/>
            <a:ext cx="7739063" cy="5113337"/>
          </a:xfrm>
        </p:spPr>
      </p:pic>
    </p:spTree>
    <p:extLst>
      <p:ext uri="{BB962C8B-B14F-4D97-AF65-F5344CB8AC3E}">
        <p14:creationId xmlns:p14="http://schemas.microsoft.com/office/powerpoint/2010/main" val="13614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</a:t>
            </a:r>
            <a:r>
              <a:rPr lang="lt-LT" sz="3200" dirty="0" err="1" smtClean="0"/>
              <a:t>eminaras</a:t>
            </a:r>
            <a:r>
              <a:rPr lang="lt-LT" sz="3200" dirty="0" smtClean="0"/>
              <a:t> </a:t>
            </a:r>
            <a:r>
              <a:rPr lang="lt-LT" sz="3200" dirty="0" err="1" smtClean="0"/>
              <a:t>saviv</a:t>
            </a:r>
            <a:r>
              <a:rPr lang="en-US" sz="3200" dirty="0" err="1" smtClean="0"/>
              <a:t>aldyb</a:t>
            </a:r>
            <a:r>
              <a:rPr lang="lt-LT" sz="3200" dirty="0" smtClean="0"/>
              <a:t>ėms 2012 </a:t>
            </a:r>
            <a:r>
              <a:rPr lang="lt-LT" sz="3200" dirty="0"/>
              <a:t>11 06 </a:t>
            </a:r>
            <a:r>
              <a:rPr lang="lt-LT" sz="3200" dirty="0" smtClean="0"/>
              <a:t> </a:t>
            </a:r>
            <a:br>
              <a:rPr lang="lt-LT" sz="3200" dirty="0" smtClean="0"/>
            </a:br>
            <a:r>
              <a:rPr lang="lt-LT" sz="3200" dirty="0" smtClean="0"/>
              <a:t>„Išmanusis miestas:</a:t>
            </a:r>
            <a:br>
              <a:rPr lang="lt-LT" sz="3200" dirty="0" smtClean="0"/>
            </a:br>
            <a:r>
              <a:rPr lang="lt-LT" sz="3200" dirty="0" smtClean="0"/>
              <a:t>kas tai yra ir ar mums jo reikia?“</a:t>
            </a:r>
            <a:r>
              <a:rPr lang="fi-FI" sz="3200" dirty="0"/>
              <a:t/>
            </a:r>
            <a:br>
              <a:rPr lang="fi-FI" sz="3200" dirty="0"/>
            </a:br>
            <a:endParaRPr lang="lt-LT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2072"/>
            <a:ext cx="7715250" cy="5141912"/>
          </a:xfrm>
        </p:spPr>
      </p:pic>
    </p:spTree>
    <p:extLst>
      <p:ext uri="{BB962C8B-B14F-4D97-AF65-F5344CB8AC3E}">
        <p14:creationId xmlns:p14="http://schemas.microsoft.com/office/powerpoint/2010/main" val="20306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S</a:t>
            </a:r>
            <a:r>
              <a:rPr lang="lt-LT" sz="3200" dirty="0" err="1">
                <a:solidFill>
                  <a:prstClr val="black"/>
                </a:solidFill>
              </a:rPr>
              <a:t>eminaras</a:t>
            </a:r>
            <a:r>
              <a:rPr lang="lt-LT" sz="3200" dirty="0">
                <a:solidFill>
                  <a:prstClr val="black"/>
                </a:solidFill>
              </a:rPr>
              <a:t> </a:t>
            </a:r>
            <a:r>
              <a:rPr lang="lt-LT" sz="3200" dirty="0" err="1">
                <a:solidFill>
                  <a:prstClr val="black"/>
                </a:solidFill>
              </a:rPr>
              <a:t>saviv</a:t>
            </a:r>
            <a:r>
              <a:rPr lang="en-US" sz="3200" dirty="0" err="1">
                <a:solidFill>
                  <a:prstClr val="black"/>
                </a:solidFill>
              </a:rPr>
              <a:t>aldyb</a:t>
            </a:r>
            <a:r>
              <a:rPr lang="lt-LT" sz="3200" dirty="0">
                <a:solidFill>
                  <a:prstClr val="black"/>
                </a:solidFill>
              </a:rPr>
              <a:t>ėms 2012 11 06  </a:t>
            </a:r>
            <a:br>
              <a:rPr lang="lt-LT" sz="3200" dirty="0">
                <a:solidFill>
                  <a:prstClr val="black"/>
                </a:solidFill>
              </a:rPr>
            </a:br>
            <a:r>
              <a:rPr lang="lt-LT" sz="3200" dirty="0">
                <a:solidFill>
                  <a:prstClr val="black"/>
                </a:solidFill>
              </a:rPr>
              <a:t>„Išmanusis miestas:</a:t>
            </a:r>
            <a:br>
              <a:rPr lang="lt-LT" sz="3200" dirty="0">
                <a:solidFill>
                  <a:prstClr val="black"/>
                </a:solidFill>
              </a:rPr>
            </a:br>
            <a:r>
              <a:rPr lang="lt-LT" sz="3200" dirty="0">
                <a:solidFill>
                  <a:prstClr val="black"/>
                </a:solidFill>
              </a:rPr>
              <a:t>kas tai yra ir ar mums jo reikia?“</a:t>
            </a:r>
            <a:r>
              <a:rPr lang="fi-FI" sz="3200" dirty="0">
                <a:solidFill>
                  <a:prstClr val="black"/>
                </a:solidFill>
              </a:rPr>
              <a:t/>
            </a:r>
            <a:br>
              <a:rPr lang="fi-FI" sz="3200" dirty="0">
                <a:solidFill>
                  <a:prstClr val="black"/>
                </a:solidFill>
              </a:rPr>
            </a:br>
            <a:endParaRPr lang="lt-LT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11560" y="1412776"/>
            <a:ext cx="7916862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6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Už </a:t>
            </a:r>
            <a:r>
              <a:rPr lang="lt-LT" dirty="0" err="1" smtClean="0"/>
              <a:t>InoklasterLT</a:t>
            </a:r>
            <a:r>
              <a:rPr lang="lt-LT" dirty="0" smtClean="0"/>
              <a:t> projekto ribų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lt-LT" dirty="0"/>
              <a:t> BP7 </a:t>
            </a:r>
            <a:r>
              <a:rPr lang="lt-LT" dirty="0" smtClean="0">
                <a:hlinkClick r:id="rId3"/>
              </a:rPr>
              <a:t>PLEEC</a:t>
            </a:r>
            <a:r>
              <a:rPr lang="lt-LT" dirty="0" smtClean="0"/>
              <a:t> projektas: </a:t>
            </a:r>
            <a:r>
              <a:rPr lang="lt-LT" dirty="0"/>
              <a:t>dalyvavimas 2 tarptautiniuose forumuose, bendras darbas su kitais 16 užsienio partnerių vykdant tyrimus ir ruošiant ataskaitas</a:t>
            </a:r>
            <a:r>
              <a:rPr lang="lt-LT" dirty="0" smtClean="0"/>
              <a:t>;</a:t>
            </a:r>
          </a:p>
          <a:p>
            <a:r>
              <a:rPr lang="lt-LT" dirty="0" smtClean="0"/>
              <a:t>Lietuvos </a:t>
            </a:r>
            <a:r>
              <a:rPr lang="lt-LT" dirty="0"/>
              <a:t>klasterių forumo </a:t>
            </a:r>
            <a:r>
              <a:rPr lang="lt-LT" dirty="0" smtClean="0"/>
              <a:t>inicijavimas</a:t>
            </a:r>
            <a:r>
              <a:rPr lang="lt-LT" dirty="0"/>
              <a:t> </a:t>
            </a:r>
            <a:r>
              <a:rPr lang="lt-LT" dirty="0" smtClean="0"/>
              <a:t>(12 </a:t>
            </a:r>
            <a:r>
              <a:rPr lang="lt-LT" dirty="0" err="1" smtClean="0"/>
              <a:t>tarpklasterinių</a:t>
            </a:r>
            <a:r>
              <a:rPr lang="lt-LT" dirty="0" smtClean="0"/>
              <a:t> susitikimų)</a:t>
            </a:r>
          </a:p>
          <a:p>
            <a:r>
              <a:rPr lang="lt-LT" dirty="0" smtClean="0"/>
              <a:t>Parengta Lietuvos </a:t>
            </a:r>
            <a:r>
              <a:rPr lang="lt-LT" dirty="0"/>
              <a:t>klasterių plėtros </a:t>
            </a:r>
            <a:r>
              <a:rPr lang="lt-LT" dirty="0" smtClean="0"/>
              <a:t>koncepciją </a:t>
            </a:r>
            <a:r>
              <a:rPr lang="lt-LT" dirty="0"/>
              <a:t>kartu su Ūkio </a:t>
            </a:r>
            <a:r>
              <a:rPr lang="lt-LT" dirty="0" smtClean="0"/>
              <a:t>ministerija, MITA, </a:t>
            </a:r>
            <a:r>
              <a:rPr lang="lt-LT" dirty="0" err="1" smtClean="0"/>
              <a:t>LIC‘u</a:t>
            </a:r>
            <a:r>
              <a:rPr lang="lt-LT" dirty="0" smtClean="0"/>
              <a:t>, VšĮ Versli Lietuva; </a:t>
            </a:r>
          </a:p>
          <a:p>
            <a:r>
              <a:rPr lang="lt-LT" dirty="0"/>
              <a:t>D</a:t>
            </a:r>
            <a:r>
              <a:rPr lang="lt-LT" dirty="0" smtClean="0"/>
              <a:t>alyvavimas Lietuvos </a:t>
            </a:r>
            <a:r>
              <a:rPr lang="lt-LT" dirty="0" err="1" smtClean="0"/>
              <a:t>Inovatyvios</a:t>
            </a:r>
            <a:r>
              <a:rPr lang="lt-LT" dirty="0" smtClean="0"/>
              <a:t> Ekonomikos tarybos veikloj;</a:t>
            </a:r>
          </a:p>
          <a:p>
            <a:r>
              <a:rPr lang="lt-LT" dirty="0"/>
              <a:t>D</a:t>
            </a:r>
            <a:r>
              <a:rPr lang="lt-LT" dirty="0" smtClean="0"/>
              <a:t>arbas </a:t>
            </a:r>
            <a:r>
              <a:rPr lang="lt-LT" dirty="0" smtClean="0">
                <a:hlinkClick r:id="rId4" action="ppaction://hlinkfile"/>
              </a:rPr>
              <a:t>Lietuvos Sumanios specializacijos Energetikos krypties </a:t>
            </a:r>
            <a:r>
              <a:rPr lang="lt-LT" dirty="0" smtClean="0"/>
              <a:t>rengimo grupėje;</a:t>
            </a:r>
          </a:p>
          <a:p>
            <a:r>
              <a:rPr lang="lt-LT" dirty="0" smtClean="0"/>
              <a:t>Vizitai kituose klasteriuose ir konferencijose.</a:t>
            </a:r>
            <a:endParaRPr lang="lt-LT" dirty="0"/>
          </a:p>
          <a:p>
            <a:r>
              <a:rPr lang="lt-LT" dirty="0" smtClean="0"/>
              <a:t>Pilotinio </a:t>
            </a:r>
            <a:r>
              <a:rPr lang="lt-LT" dirty="0"/>
              <a:t>projekto </a:t>
            </a:r>
            <a:r>
              <a:rPr lang="lt-LT" dirty="0" smtClean="0"/>
              <a:t>Varėnos poliklinikoje paleidimas</a:t>
            </a:r>
            <a:r>
              <a:rPr lang="lt-LT" dirty="0"/>
              <a:t>; 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364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ITK ir ITA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lt-LT" b="1" dirty="0" smtClean="0"/>
              <a:t>Išmaniųjų </a:t>
            </a:r>
            <a:r>
              <a:rPr lang="lt-LT" b="1" dirty="0"/>
              <a:t>technologijų klasteris </a:t>
            </a:r>
            <a:r>
              <a:rPr lang="lt-LT" dirty="0"/>
              <a:t>(ITK) - tai išmaniųjų technologijų srityje </a:t>
            </a:r>
            <a:r>
              <a:rPr lang="lt-LT" dirty="0" smtClean="0"/>
              <a:t>bendradarbiaujančių </a:t>
            </a:r>
            <a:r>
              <a:rPr lang="lt-LT" dirty="0"/>
              <a:t>nepriklausomų įmonių susivienijimas, siekiant:</a:t>
            </a:r>
          </a:p>
          <a:p>
            <a:r>
              <a:rPr lang="lt-LT" b="1" dirty="0" smtClean="0"/>
              <a:t>sukurti</a:t>
            </a:r>
            <a:r>
              <a:rPr lang="lt-LT" dirty="0" smtClean="0"/>
              <a:t> </a:t>
            </a:r>
            <a:r>
              <a:rPr lang="lt-LT" dirty="0"/>
              <a:t>kuo daugiau ir kuo didesnę </a:t>
            </a:r>
            <a:r>
              <a:rPr lang="lt-LT" b="1" dirty="0"/>
              <a:t>vertę generuojančių sprendimų </a:t>
            </a:r>
            <a:r>
              <a:rPr lang="lt-LT" dirty="0"/>
              <a:t>išmaniųjų technologijų (</a:t>
            </a:r>
            <a:r>
              <a:rPr lang="lt-LT" dirty="0" err="1"/>
              <a:t>Smart</a:t>
            </a:r>
            <a:r>
              <a:rPr lang="lt-LT" dirty="0"/>
              <a:t> </a:t>
            </a:r>
            <a:r>
              <a:rPr lang="lt-LT" dirty="0" err="1"/>
              <a:t>City</a:t>
            </a:r>
            <a:r>
              <a:rPr lang="lt-LT" dirty="0"/>
              <a:t>, </a:t>
            </a:r>
            <a:r>
              <a:rPr lang="lt-LT" dirty="0" err="1"/>
              <a:t>Smart</a:t>
            </a:r>
            <a:r>
              <a:rPr lang="lt-LT" dirty="0"/>
              <a:t> </a:t>
            </a:r>
            <a:r>
              <a:rPr lang="lt-LT" dirty="0" err="1"/>
              <a:t>Grid</a:t>
            </a:r>
            <a:r>
              <a:rPr lang="lt-LT" dirty="0"/>
              <a:t>, </a:t>
            </a:r>
            <a:r>
              <a:rPr lang="lt-LT" dirty="0" err="1"/>
              <a:t>Smart</a:t>
            </a:r>
            <a:r>
              <a:rPr lang="lt-LT" dirty="0"/>
              <a:t> </a:t>
            </a:r>
            <a:r>
              <a:rPr lang="lt-LT" dirty="0" err="1"/>
              <a:t>House</a:t>
            </a:r>
            <a:r>
              <a:rPr lang="lt-LT" dirty="0"/>
              <a:t> ir t.t.) srityse;</a:t>
            </a:r>
          </a:p>
          <a:p>
            <a:r>
              <a:rPr lang="lt-LT" b="1" dirty="0"/>
              <a:t>padidinti</a:t>
            </a:r>
            <a:r>
              <a:rPr lang="lt-LT" dirty="0"/>
              <a:t> klasterio įmonių </a:t>
            </a:r>
            <a:r>
              <a:rPr lang="lt-LT" b="1" dirty="0"/>
              <a:t>efektyvumą</a:t>
            </a:r>
            <a:r>
              <a:rPr lang="lt-LT" dirty="0"/>
              <a:t>, užtikrinant spartų </a:t>
            </a:r>
            <a:r>
              <a:rPr lang="lt-LT" dirty="0" smtClean="0"/>
              <a:t>apsikeitimą </a:t>
            </a:r>
            <a:r>
              <a:rPr lang="lt-LT" dirty="0"/>
              <a:t>žiniomis ir bendrai tobulinant trūkstamas kompetencijas</a:t>
            </a:r>
          </a:p>
          <a:p>
            <a:r>
              <a:rPr lang="lt-LT" b="1" dirty="0"/>
              <a:t>paskatinti</a:t>
            </a:r>
            <a:r>
              <a:rPr lang="lt-LT" dirty="0"/>
              <a:t> klasterio įmonių </a:t>
            </a:r>
            <a:r>
              <a:rPr lang="lt-LT" b="1" dirty="0"/>
              <a:t>konkuravimą ir bendradarbiavimą </a:t>
            </a:r>
            <a:r>
              <a:rPr lang="lt-LT" dirty="0"/>
              <a:t>tiek tarpusavyje, tiek su kitais nacionaliniais ir tarptautiniais verslo dariniais.</a:t>
            </a:r>
          </a:p>
          <a:p>
            <a:pPr marL="0" indent="0">
              <a:buNone/>
            </a:pPr>
            <a:r>
              <a:rPr lang="lt-LT" b="1" dirty="0" smtClean="0"/>
              <a:t>Išmaniųjų technologijų asociacija</a:t>
            </a:r>
            <a:r>
              <a:rPr lang="lt-LT" dirty="0" smtClean="0"/>
              <a:t> (ITA) – tai, </a:t>
            </a:r>
            <a:r>
              <a:rPr lang="lt-LT" dirty="0"/>
              <a:t>ITK įmonių </a:t>
            </a:r>
            <a:r>
              <a:rPr lang="lt-LT" dirty="0" smtClean="0"/>
              <a:t>sukurtas </a:t>
            </a:r>
            <a:r>
              <a:rPr lang="lt-LT" dirty="0"/>
              <a:t>juridinis </a:t>
            </a:r>
            <a:r>
              <a:rPr lang="lt-LT" dirty="0" smtClean="0"/>
              <a:t>asmuo su tikslu administruoti </a:t>
            </a:r>
            <a:r>
              <a:rPr lang="lt-LT" dirty="0" err="1" smtClean="0"/>
              <a:t>Inoklaster</a:t>
            </a:r>
            <a:r>
              <a:rPr lang="lt-LT" dirty="0" smtClean="0"/>
              <a:t> LT projektą ir atstovauti ITK ten, kur bus reikalingas juridinio asmens statusas.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257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lt-LT" dirty="0" err="1" smtClean="0"/>
              <a:t>InoklasterLT</a:t>
            </a:r>
            <a:r>
              <a:rPr lang="lt-LT" dirty="0" smtClean="0"/>
              <a:t> projekto veiklos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20 kasmėnesinių susitikimų;</a:t>
            </a:r>
          </a:p>
          <a:p>
            <a:r>
              <a:rPr lang="lt-LT" dirty="0" smtClean="0"/>
              <a:t> </a:t>
            </a:r>
            <a:r>
              <a:rPr lang="lt-LT" dirty="0"/>
              <a:t>8</a:t>
            </a:r>
            <a:r>
              <a:rPr lang="lt-LT" dirty="0" smtClean="0"/>
              <a:t> straipsniai;</a:t>
            </a:r>
          </a:p>
          <a:p>
            <a:r>
              <a:rPr lang="lt-LT" dirty="0" smtClean="0"/>
              <a:t>10 dienų </a:t>
            </a:r>
            <a:r>
              <a:rPr lang="lt-LT" dirty="0"/>
              <a:t>bendrų </a:t>
            </a:r>
            <a:r>
              <a:rPr lang="lt-LT" dirty="0" smtClean="0"/>
              <a:t>mokymų;</a:t>
            </a:r>
          </a:p>
          <a:p>
            <a:r>
              <a:rPr lang="lt-LT" dirty="0" smtClean="0"/>
              <a:t>5 seminarai;</a:t>
            </a:r>
          </a:p>
          <a:p>
            <a:r>
              <a:rPr lang="lt-LT" dirty="0" smtClean="0"/>
              <a:t> </a:t>
            </a:r>
            <a:r>
              <a:rPr lang="lt-LT" dirty="0"/>
              <a:t>2</a:t>
            </a:r>
            <a:r>
              <a:rPr lang="lt-LT" dirty="0" smtClean="0"/>
              <a:t> tarptautinės konferencijos;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261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509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Konferencija</a:t>
            </a:r>
            <a:r>
              <a:rPr lang="en-US" sz="2800" dirty="0" smtClean="0"/>
              <a:t> 2012.05.18d. </a:t>
            </a:r>
            <a:r>
              <a:rPr lang="en-US" sz="2800" dirty="0" err="1" smtClean="0"/>
              <a:t>TIC’e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lt-LT" sz="2800" dirty="0" smtClean="0"/>
              <a:t>Išmaniojo </a:t>
            </a:r>
            <a:r>
              <a:rPr lang="lt-LT" sz="2800" dirty="0"/>
              <a:t>tinklo </a:t>
            </a:r>
            <a:r>
              <a:rPr lang="lt-LT" sz="2800" dirty="0" err="1"/>
              <a:t>iššukiai</a:t>
            </a:r>
            <a:r>
              <a:rPr lang="lt-LT" sz="2800" dirty="0"/>
              <a:t> </a:t>
            </a:r>
            <a:r>
              <a:rPr lang="lt-LT" sz="2800" dirty="0" smtClean="0"/>
              <a:t>Lietuvos</a:t>
            </a:r>
            <a:r>
              <a:rPr lang="en-US" sz="2800" dirty="0" smtClean="0"/>
              <a:t> </a:t>
            </a:r>
            <a:r>
              <a:rPr lang="lt-LT" sz="2800" dirty="0" smtClean="0"/>
              <a:t>energetikai</a:t>
            </a:r>
            <a:endParaRPr lang="lt-LT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1268413"/>
            <a:ext cx="8005762" cy="5338762"/>
          </a:xfrm>
        </p:spPr>
      </p:pic>
    </p:spTree>
    <p:extLst>
      <p:ext uri="{BB962C8B-B14F-4D97-AF65-F5344CB8AC3E}">
        <p14:creationId xmlns:p14="http://schemas.microsoft.com/office/powerpoint/2010/main" val="16943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884368" cy="52779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74638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Konferencija</a:t>
            </a:r>
            <a:r>
              <a:rPr lang="en-US" sz="2800" dirty="0" smtClean="0"/>
              <a:t> 201</a:t>
            </a:r>
            <a:r>
              <a:rPr lang="lt-LT" sz="2800" dirty="0" smtClean="0"/>
              <a:t>3</a:t>
            </a:r>
            <a:r>
              <a:rPr lang="en-US" sz="2800" dirty="0" smtClean="0"/>
              <a:t>.</a:t>
            </a:r>
            <a:r>
              <a:rPr lang="lt-LT" sz="2800" dirty="0" smtClean="0"/>
              <a:t>11</a:t>
            </a:r>
            <a:r>
              <a:rPr lang="en-US" sz="2800" dirty="0" smtClean="0"/>
              <a:t>.</a:t>
            </a:r>
            <a:r>
              <a:rPr lang="lt-LT" sz="2800" dirty="0" smtClean="0"/>
              <a:t>21</a:t>
            </a:r>
            <a:r>
              <a:rPr lang="en-US" sz="2800" dirty="0" smtClean="0"/>
              <a:t>d. </a:t>
            </a:r>
            <a:r>
              <a:rPr lang="lt-LT" sz="2800" dirty="0" err="1" smtClean="0"/>
              <a:t>Dubingiuos</a:t>
            </a:r>
            <a:r>
              <a:rPr lang="en-US" sz="2800" dirty="0" smtClean="0"/>
              <a:t>e</a:t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lt-LT" sz="2800" dirty="0" smtClean="0"/>
              <a:t>Išmaniojo miesto vystymas. Europietiška patirtis“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42221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74638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Konferencija</a:t>
            </a:r>
            <a:r>
              <a:rPr lang="en-US" sz="2800" dirty="0" smtClean="0"/>
              <a:t> 201</a:t>
            </a:r>
            <a:r>
              <a:rPr lang="lt-LT" sz="2800" dirty="0" smtClean="0"/>
              <a:t>3</a:t>
            </a:r>
            <a:r>
              <a:rPr lang="en-US" sz="2800" dirty="0" smtClean="0"/>
              <a:t>.</a:t>
            </a:r>
            <a:r>
              <a:rPr lang="lt-LT" sz="2800" dirty="0" smtClean="0"/>
              <a:t>11</a:t>
            </a:r>
            <a:r>
              <a:rPr lang="en-US" sz="2800" dirty="0" smtClean="0"/>
              <a:t>.</a:t>
            </a:r>
            <a:r>
              <a:rPr lang="lt-LT" sz="2800" dirty="0" smtClean="0"/>
              <a:t>21</a:t>
            </a:r>
            <a:r>
              <a:rPr lang="en-US" sz="2800" dirty="0" smtClean="0"/>
              <a:t>d. </a:t>
            </a:r>
            <a:r>
              <a:rPr lang="lt-LT" sz="2800" dirty="0" err="1" smtClean="0"/>
              <a:t>Dubingiuos</a:t>
            </a:r>
            <a:r>
              <a:rPr lang="en-US" sz="2800" dirty="0" smtClean="0"/>
              <a:t>e</a:t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lt-LT" sz="2800" dirty="0" smtClean="0"/>
              <a:t>Išmaniojo miesto vystymas. Europietiška patirtis“</a:t>
            </a:r>
            <a:endParaRPr lang="lt-LT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" y="1268760"/>
            <a:ext cx="7884368" cy="527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74638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Konferencija</a:t>
            </a:r>
            <a:r>
              <a:rPr lang="en-US" sz="2800" dirty="0" smtClean="0"/>
              <a:t> 201</a:t>
            </a:r>
            <a:r>
              <a:rPr lang="lt-LT" sz="2800" dirty="0" smtClean="0"/>
              <a:t>3</a:t>
            </a:r>
            <a:r>
              <a:rPr lang="en-US" sz="2800" dirty="0" smtClean="0"/>
              <a:t>.</a:t>
            </a:r>
            <a:r>
              <a:rPr lang="lt-LT" sz="2800" dirty="0" smtClean="0"/>
              <a:t>11</a:t>
            </a:r>
            <a:r>
              <a:rPr lang="en-US" sz="2800" dirty="0" smtClean="0"/>
              <a:t>.</a:t>
            </a:r>
            <a:r>
              <a:rPr lang="lt-LT" sz="2800" dirty="0" smtClean="0"/>
              <a:t>21</a:t>
            </a:r>
            <a:r>
              <a:rPr lang="en-US" sz="2800" dirty="0" smtClean="0"/>
              <a:t>d. </a:t>
            </a:r>
            <a:r>
              <a:rPr lang="lt-LT" sz="2800" dirty="0" err="1" smtClean="0"/>
              <a:t>Dubingiuos</a:t>
            </a:r>
            <a:r>
              <a:rPr lang="en-US" sz="2800" dirty="0" smtClean="0"/>
              <a:t>e</a:t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lt-LT" sz="2800" dirty="0" smtClean="0"/>
              <a:t>Išmaniojo miesto vystymas. Europietiška patirtis“</a:t>
            </a:r>
            <a:endParaRPr lang="lt-LT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9" y="1268760"/>
            <a:ext cx="7812360" cy="522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0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74638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Konferencija</a:t>
            </a:r>
            <a:r>
              <a:rPr lang="en-US" sz="2800" dirty="0" smtClean="0"/>
              <a:t> </a:t>
            </a:r>
            <a:r>
              <a:rPr lang="en-US" sz="2800" dirty="0" smtClean="0"/>
              <a:t>201</a:t>
            </a:r>
            <a:r>
              <a:rPr lang="lt-LT" sz="2800" dirty="0"/>
              <a:t>4</a:t>
            </a:r>
            <a:r>
              <a:rPr lang="en-US" sz="2800" dirty="0" smtClean="0"/>
              <a:t>.</a:t>
            </a:r>
            <a:r>
              <a:rPr lang="lt-LT" sz="2800" dirty="0" smtClean="0"/>
              <a:t>11</a:t>
            </a:r>
            <a:r>
              <a:rPr lang="en-US" sz="2800" dirty="0" smtClean="0"/>
              <a:t>.</a:t>
            </a:r>
            <a:r>
              <a:rPr lang="lt-LT" sz="2800" dirty="0" smtClean="0"/>
              <a:t>06 </a:t>
            </a:r>
            <a:r>
              <a:rPr lang="en-US" sz="2800" dirty="0" smtClean="0"/>
              <a:t>d</a:t>
            </a:r>
            <a:r>
              <a:rPr lang="en-US" sz="2800" dirty="0" smtClean="0"/>
              <a:t>. </a:t>
            </a:r>
            <a:r>
              <a:rPr lang="lt-LT" sz="2800" dirty="0" smtClean="0"/>
              <a:t>Vilniuje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lt-LT" sz="2800" dirty="0"/>
              <a:t>Išmaniųjų technologijų klasterio gerosios praktikos ir patirties sklaida“</a:t>
            </a:r>
            <a:endParaRPr lang="lt-LT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3746188" cy="5095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2509"/>
            <a:ext cx="3362310" cy="2521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30413"/>
            <a:ext cx="3362310" cy="252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4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Straipsniai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00519">
            <a:off x="1396945" y="1165446"/>
            <a:ext cx="2088232" cy="2917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346886"/>
            <a:ext cx="6782989" cy="2216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6135">
            <a:off x="3299690" y="1206852"/>
            <a:ext cx="1855424" cy="2737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81482">
            <a:off x="357462" y="3074740"/>
            <a:ext cx="1801749" cy="2544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082" y="1006413"/>
            <a:ext cx="2425200" cy="2606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001" y="2495519"/>
            <a:ext cx="2489825" cy="1723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762" y="3076185"/>
            <a:ext cx="2425200" cy="25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332</Words>
  <Application>Microsoft Office PowerPoint</Application>
  <PresentationFormat>On-screen Show (4:3)</PresentationFormat>
  <Paragraphs>46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Office Theme</vt:lpstr>
      <vt:lpstr>2_Office Theme</vt:lpstr>
      <vt:lpstr>PowerPoint Presentation</vt:lpstr>
      <vt:lpstr>ITK ir ITA</vt:lpstr>
      <vt:lpstr>InoklasterLT projekto veiklos</vt:lpstr>
      <vt:lpstr>Konferencija 2012.05.18d. TIC’e “Išmaniojo tinklo iššukiai Lietuvos energetikai</vt:lpstr>
      <vt:lpstr>PowerPoint Presentation</vt:lpstr>
      <vt:lpstr>PowerPoint Presentation</vt:lpstr>
      <vt:lpstr>PowerPoint Presentation</vt:lpstr>
      <vt:lpstr>PowerPoint Presentation</vt:lpstr>
      <vt:lpstr>Straipsniai</vt:lpstr>
      <vt:lpstr>Už InoklasterLT projekto ribų</vt:lpstr>
      <vt:lpstr>Mokymai klasterio nariams</vt:lpstr>
      <vt:lpstr>PowerPoint Presentation</vt:lpstr>
      <vt:lpstr>PowerPoint Presentation</vt:lpstr>
      <vt:lpstr>PowerPoint Presentation</vt:lpstr>
      <vt:lpstr>Seminaras savivaldybėms 2012 11 06   „Išmanusis miestas: kas tai yra ir ar mums jo reikia?“ </vt:lpstr>
      <vt:lpstr>Seminaras savivaldybėms 2012 11 06   „Išmanusis miestas: kas tai yra ir ar mums jo reikia?“ </vt:lpstr>
      <vt:lpstr>Už InoklasterLT projekto ribų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Cafe Metodika</dc:title>
  <dc:creator>darbuotojas</dc:creator>
  <cp:lastModifiedBy>R J</cp:lastModifiedBy>
  <cp:revision>35</cp:revision>
  <dcterms:created xsi:type="dcterms:W3CDTF">2012-05-01T13:24:48Z</dcterms:created>
  <dcterms:modified xsi:type="dcterms:W3CDTF">2016-02-09T17:03:21Z</dcterms:modified>
</cp:coreProperties>
</file>